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handoutMasterIdLst>
    <p:handoutMasterId r:id="rId12"/>
  </p:handoutMasterIdLst>
  <p:sldIdLst>
    <p:sldId id="296" r:id="rId3"/>
    <p:sldId id="289" r:id="rId4"/>
    <p:sldId id="315" r:id="rId5"/>
    <p:sldId id="318" r:id="rId6"/>
    <p:sldId id="319" r:id="rId7"/>
    <p:sldId id="288" r:id="rId8"/>
    <p:sldId id="311" r:id="rId9"/>
    <p:sldId id="298" r:id="rId10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0DB3"/>
    <a:srgbClr val="FF9900"/>
    <a:srgbClr val="FF66CC"/>
    <a:srgbClr val="FFCCFF"/>
    <a:srgbClr val="6600CC"/>
    <a:srgbClr val="FF93FF"/>
    <a:srgbClr val="FF4FFF"/>
    <a:srgbClr val="FF99FF"/>
    <a:srgbClr val="FF66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B1ABBFE-1A53-4EFE-8516-8FF6F3D6A1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3407"/>
          </a:xfrm>
          <a:prstGeom prst="rect">
            <a:avLst/>
          </a:prstGeom>
        </p:spPr>
        <p:txBody>
          <a:bodyPr vert="horz" lIns="92803" tIns="46402" rIns="92803" bIns="464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55B948-395A-4D67-AF4C-EED59EF329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3407"/>
          </a:xfrm>
          <a:prstGeom prst="rect">
            <a:avLst/>
          </a:prstGeom>
        </p:spPr>
        <p:txBody>
          <a:bodyPr vert="horz" lIns="92803" tIns="46402" rIns="92803" bIns="46402" rtlCol="0"/>
          <a:lstStyle>
            <a:lvl1pPr algn="r">
              <a:defRPr sz="1200"/>
            </a:lvl1pPr>
          </a:lstStyle>
          <a:p>
            <a:fld id="{9E190B0C-A475-4E50-A63F-CB1C10C29024}" type="datetime1">
              <a:rPr lang="en-US" smtClean="0"/>
              <a:t>11/1/2024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65400D-58E9-4DFE-B92F-09872D2E1D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670"/>
            <a:ext cx="3037840" cy="463406"/>
          </a:xfrm>
          <a:prstGeom prst="rect">
            <a:avLst/>
          </a:prstGeom>
        </p:spPr>
        <p:txBody>
          <a:bodyPr vert="horz" lIns="92803" tIns="46402" rIns="92803" bIns="464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7C8963-ECC3-4CBD-AB7B-4D35505D79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772670"/>
            <a:ext cx="3037840" cy="463406"/>
          </a:xfrm>
          <a:prstGeom prst="rect">
            <a:avLst/>
          </a:prstGeom>
        </p:spPr>
        <p:txBody>
          <a:bodyPr vert="horz" lIns="92803" tIns="46402" rIns="92803" bIns="46402" rtlCol="0" anchor="b"/>
          <a:lstStyle>
            <a:lvl1pPr algn="r">
              <a:defRPr sz="1200"/>
            </a:lvl1pPr>
          </a:lstStyle>
          <a:p>
            <a:fld id="{791792AC-2E0C-4431-AF82-B2B503DFD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2573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3407"/>
          </a:xfrm>
          <a:prstGeom prst="rect">
            <a:avLst/>
          </a:prstGeom>
        </p:spPr>
        <p:txBody>
          <a:bodyPr vert="horz" lIns="92803" tIns="46402" rIns="92803" bIns="464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3407"/>
          </a:xfrm>
          <a:prstGeom prst="rect">
            <a:avLst/>
          </a:prstGeom>
        </p:spPr>
        <p:txBody>
          <a:bodyPr vert="horz" lIns="92803" tIns="46402" rIns="92803" bIns="46402" rtlCol="0"/>
          <a:lstStyle>
            <a:lvl1pPr algn="r">
              <a:defRPr sz="1200"/>
            </a:lvl1pPr>
          </a:lstStyle>
          <a:p>
            <a:fld id="{FF55DB56-379B-4B22-AC9A-868EFCA80D72}" type="datetime1">
              <a:rPr lang="en-US" smtClean="0"/>
              <a:t>11/1/2024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54113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03" tIns="46402" rIns="92803" bIns="4640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44862"/>
            <a:ext cx="5608320" cy="3636704"/>
          </a:xfrm>
          <a:prstGeom prst="rect">
            <a:avLst/>
          </a:prstGeom>
        </p:spPr>
        <p:txBody>
          <a:bodyPr vert="horz" lIns="92803" tIns="46402" rIns="92803" bIns="4640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0"/>
            <a:ext cx="3037840" cy="463406"/>
          </a:xfrm>
          <a:prstGeom prst="rect">
            <a:avLst/>
          </a:prstGeom>
        </p:spPr>
        <p:txBody>
          <a:bodyPr vert="horz" lIns="92803" tIns="46402" rIns="92803" bIns="464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70"/>
            <a:ext cx="3037840" cy="463406"/>
          </a:xfrm>
          <a:prstGeom prst="rect">
            <a:avLst/>
          </a:prstGeom>
        </p:spPr>
        <p:txBody>
          <a:bodyPr vert="horz" lIns="92803" tIns="46402" rIns="92803" bIns="46402" rtlCol="0" anchor="b"/>
          <a:lstStyle>
            <a:lvl1pPr algn="r">
              <a:defRPr sz="1200"/>
            </a:lvl1pPr>
          </a:lstStyle>
          <a:p>
            <a:fld id="{18375FA8-C45D-4DF5-BE52-8683D5A48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46464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FC548-67FE-458E-B663-AB608F7E87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EB9D44-1EDE-40E9-BE76-033902FF04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6A11B-7A4C-457B-A095-35DB328A0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B502B-23D6-40F3-BE6E-057F8B11C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66B0E-AEC5-4A85-A0CB-364528EFB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69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0B6FD-AB97-48C2-9BFD-D4B8B1F3C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4053B5-8C56-4553-B34C-27E402D295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05774-B3E7-4AEF-B71B-0FCD99560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95A76-8639-4CE9-876C-F4D9CBBCB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66B0E-4231-4D11-8B97-B250B90B4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61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12C718-4873-47A5-8EEC-C5776662C9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5AA3E9-8E49-4996-A0F9-1C82FA9E2D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3DE32-A326-42F6-B74B-99E914C42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95386-3199-4FA2-8271-B899CA2BC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A621F-A623-49DA-AC28-FB055012C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575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FC548-67FE-458E-B663-AB608F7E87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EB9D44-1EDE-40E9-BE76-033902FF04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6A11B-7A4C-457B-A095-35DB328A0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B502B-23D6-40F3-BE6E-057F8B11C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66B0E-AEC5-4A85-A0CB-364528EFB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670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8875F-F981-4A23-AC30-FA39398E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BE289-9C84-4117-885D-C749A28CB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35B0A-CD25-429F-92E3-5CE274C01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D4AB4-F09B-4769-B00C-85C47AE62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FCDE6-FB8C-437C-A97A-7109A3D3D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720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35547-4C5D-44D5-9E49-B49105184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3B972-1383-409A-B898-C3E6374E1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00F9E-61A3-44F9-9FFD-DA08EC76D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919F3-FC65-49A3-9F5C-E8DA00CC1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DD9F0-5AF7-4AA5-9E83-9438A85FB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54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E749F-119B-417F-A576-ABD41D04C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7D999-606C-48B7-ABF7-6DF7A7BE1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680A96-4F4A-46DE-AB07-26369BCAC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617403-96AC-4F65-958E-1D25B880B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CDE11A-6880-4551-8539-088B994A9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AD734C-94C0-4C11-B819-FC26D5D67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46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3CFD1-A1C0-4BCC-B7AF-AB83CC12D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A93A3A-0650-4EF8-83DD-92D6E5D1C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0D35E5-D832-45DF-8758-5683001689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A9BECE-75F5-4A77-8451-EB70643641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F64555-777B-4FF5-B16B-EE57A2960B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20E673-33BD-45BA-8C01-48FB82DBE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2EE3C2-71BF-4912-A99B-8814C5335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85F93F-42E1-4329-8F1A-0FCB7A6A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8473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824D8-3F60-48AA-BD80-4746F0334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103FF6-5006-4106-8060-3EFCF4630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00C73D-C919-4CEB-AB8D-F59BF5E81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29F84-436A-45C7-9181-4D3337EE4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7275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83FD68-9A44-40C8-946E-DC24135B1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1B5B9D-153C-4B3C-8F57-8FD8C0FF6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7C110-6364-4819-AC60-B105764E5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248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EC790-7D9A-45A3-A6BD-5EE820A8D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013D7-56FC-4252-8BEA-479C2CE1A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2451FF-F05E-4F72-8DFA-C9C7F2FA01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BD4F82-D51F-4D70-8789-AB2C73661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572E7-F08D-4393-82D5-96F72E219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D2D780-771E-4142-A457-0032FF02C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278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8875F-F981-4A23-AC30-FA39398E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BE289-9C84-4117-885D-C749A28CB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35B0A-CD25-429F-92E3-5CE274C01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D4AB4-F09B-4769-B00C-85C47AE62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FCDE6-FB8C-437C-A97A-7109A3D3D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508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5BACE-6ADC-4901-B953-C3FC02FC9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166E9F-8C84-40C2-8009-F7E8F57559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71736C-A0CB-49DA-9BD2-7A68BBB42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1173AB-2E28-476D-B612-2DC49DFFB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045A3A-C33F-401C-9393-1F0EFFDB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B6A949-F8AA-4508-BE71-345CAA793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322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0B6FD-AB97-48C2-9BFD-D4B8B1F3C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4053B5-8C56-4553-B34C-27E402D295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05774-B3E7-4AEF-B71B-0FCD99560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95A76-8639-4CE9-876C-F4D9CBBCB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66B0E-4231-4D11-8B97-B250B90B4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401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12C718-4873-47A5-8EEC-C5776662C9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5AA3E9-8E49-4996-A0F9-1C82FA9E2D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3DE32-A326-42F6-B74B-99E914C42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95386-3199-4FA2-8271-B899CA2BC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A621F-A623-49DA-AC28-FB055012C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061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35547-4C5D-44D5-9E49-B49105184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3B972-1383-409A-B898-C3E6374E1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00F9E-61A3-44F9-9FFD-DA08EC76D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919F3-FC65-49A3-9F5C-E8DA00CC1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DD9F0-5AF7-4AA5-9E83-9438A85FB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402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E749F-119B-417F-A576-ABD41D04C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7D999-606C-48B7-ABF7-6DF7A7BE1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680A96-4F4A-46DE-AB07-26369BCAC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617403-96AC-4F65-958E-1D25B880B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CDE11A-6880-4551-8539-088B994A9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AD734C-94C0-4C11-B819-FC26D5D67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29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3CFD1-A1C0-4BCC-B7AF-AB83CC12D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A93A3A-0650-4EF8-83DD-92D6E5D1C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0D35E5-D832-45DF-8758-5683001689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A9BECE-75F5-4A77-8451-EB70643641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F64555-777B-4FF5-B16B-EE57A2960B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20E673-33BD-45BA-8C01-48FB82DBE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2EE3C2-71BF-4912-A99B-8814C5335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85F93F-42E1-4329-8F1A-0FCB7A6A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27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824D8-3F60-48AA-BD80-4746F0334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103FF6-5006-4106-8060-3EFCF4630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00C73D-C919-4CEB-AB8D-F59BF5E81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29F84-436A-45C7-9181-4D3337EE4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71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83FD68-9A44-40C8-946E-DC24135B1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1B5B9D-153C-4B3C-8F57-8FD8C0FF6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7C110-6364-4819-AC60-B105764E5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83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EC790-7D9A-45A3-A6BD-5EE820A8D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013D7-56FC-4252-8BEA-479C2CE1A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2451FF-F05E-4F72-8DFA-C9C7F2FA01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BD4F82-D51F-4D70-8789-AB2C73661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572E7-F08D-4393-82D5-96F72E219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D2D780-771E-4142-A457-0032FF02C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51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5BACE-6ADC-4901-B953-C3FC02FC9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166E9F-8C84-40C2-8009-F7E8F57559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71736C-A0CB-49DA-9BD2-7A68BBB42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1173AB-2E28-476D-B612-2DC49DFFB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045A3A-C33F-401C-9393-1F0EFFDB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B6A949-F8AA-4508-BE71-345CAA793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493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4D3CC5-2EC5-43DB-A69C-99D15B465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C25225-E637-48AE-980F-8F10378BD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9F905-4740-4F0B-822B-CA46445655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22BE7-BCFB-424B-913A-9F9886CAD621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004706-102A-4056-A554-B93B3C79CC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443DA-E68E-462B-899F-7884B9B644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85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4D3CC5-2EC5-43DB-A69C-99D15B465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C25225-E637-48AE-980F-8F10378BD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9F905-4740-4F0B-822B-CA46445655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22BE7-BCFB-424B-913A-9F9886CAD621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004706-102A-4056-A554-B93B3C79CC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443DA-E68E-462B-899F-7884B9B644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034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tm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26A76F-F5E6-45C7-89A3-4EB4370E03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26" r="-1" b="-1"/>
          <a:stretch/>
        </p:blipFill>
        <p:spPr>
          <a:xfrm>
            <a:off x="20" y="0"/>
            <a:ext cx="12191980" cy="704373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EFAFCE-0F80-4507-A2E8-2E07F8716B0C}"/>
              </a:ext>
            </a:extLst>
          </p:cNvPr>
          <p:cNvSpPr txBox="1"/>
          <p:nvPr/>
        </p:nvSpPr>
        <p:spPr>
          <a:xfrm>
            <a:off x="7241067" y="5390825"/>
            <a:ext cx="46249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COMMUNITY MATTERS.  </a:t>
            </a:r>
          </a:p>
          <a:p>
            <a:pPr algn="ctr"/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WE ARE A TEAM.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49787CCE-1A6A-4DE4-8F5C-B16DD1EDA4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893" y="513068"/>
            <a:ext cx="3862343" cy="456655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6BAF1A-395B-40BC-B77F-0FACA0DAEA4E}"/>
              </a:ext>
            </a:extLst>
          </p:cNvPr>
          <p:cNvSpPr txBox="1"/>
          <p:nvPr/>
        </p:nvSpPr>
        <p:spPr>
          <a:xfrm>
            <a:off x="531956" y="5364147"/>
            <a:ext cx="1939101" cy="9541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5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1400" b="1" kern="12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1025 CAMPBELL ROAD</a:t>
            </a:r>
          </a:p>
          <a:p>
            <a:pPr algn="ctr">
              <a:lnSpc>
                <a:spcPct val="5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1400" b="1" kern="12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HOUSTON, TX 77055</a:t>
            </a:r>
          </a:p>
          <a:p>
            <a:pPr algn="ctr">
              <a:lnSpc>
                <a:spcPct val="5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1400" b="1" kern="12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PHONE: 713-465-8323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BEB5D1-F0F3-4A1E-A246-9582AF86D03C}"/>
              </a:ext>
            </a:extLst>
          </p:cNvPr>
          <p:cNvSpPr txBox="1"/>
          <p:nvPr/>
        </p:nvSpPr>
        <p:spPr>
          <a:xfrm>
            <a:off x="57786" y="2545104"/>
            <a:ext cx="41449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MONTHLY NEWSLETTER:  </a:t>
            </a:r>
          </a:p>
          <a:p>
            <a:pPr algn="ctr"/>
            <a:r>
              <a:rPr lang="en-US" sz="24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NOVEMBER 2024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69AD172-874F-4E86-9134-78C2791316A1}"/>
              </a:ext>
            </a:extLst>
          </p:cNvPr>
          <p:cNvSpPr txBox="1"/>
          <p:nvPr/>
        </p:nvSpPr>
        <p:spPr>
          <a:xfrm>
            <a:off x="0" y="313532"/>
            <a:ext cx="55898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spc="300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SPRING VALLEY VILLAGE POLICE DEPARTMENT</a:t>
            </a:r>
          </a:p>
        </p:txBody>
      </p:sp>
    </p:spTree>
    <p:extLst>
      <p:ext uri="{BB962C8B-B14F-4D97-AF65-F5344CB8AC3E}">
        <p14:creationId xmlns:p14="http://schemas.microsoft.com/office/powerpoint/2010/main" val="2644404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100000">
              <a:srgbClr val="0D0DB3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0CC2A9-D406-4361-9FB3-571F6E75B745}"/>
              </a:ext>
            </a:extLst>
          </p:cNvPr>
          <p:cNvSpPr txBox="1">
            <a:spLocks/>
          </p:cNvSpPr>
          <p:nvPr/>
        </p:nvSpPr>
        <p:spPr>
          <a:xfrm>
            <a:off x="1" y="145238"/>
            <a:ext cx="7065818" cy="8035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0D0DB3"/>
                </a:solidFill>
                <a:latin typeface="Agency FB" panose="020B0503020202020204" pitchFamily="34" charset="0"/>
              </a:rPr>
              <a:t>INTRODUCTION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7B3B8D-5785-4320-AF6F-DF1D4EBCB9E2}"/>
              </a:ext>
            </a:extLst>
          </p:cNvPr>
          <p:cNvSpPr txBox="1"/>
          <p:nvPr/>
        </p:nvSpPr>
        <p:spPr>
          <a:xfrm>
            <a:off x="246201" y="1294494"/>
            <a:ext cx="8327431" cy="3568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i="1" dirty="0">
                <a:solidFill>
                  <a:srgbClr val="0D0DB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Hilshire Village Residents,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0D0DB3"/>
                </a:solidFill>
              </a:rPr>
              <a:t>Fall is officially upon us. Hopefully, everyone is enjoying the cooler weather and gearing up for the holidays.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i="1" dirty="0">
                <a:solidFill>
                  <a:srgbClr val="0D0DB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KEEP IN MIND: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D0DB3"/>
                </a:solidFill>
              </a:rPr>
              <a:t>Be sure to lock all doors and windows in your home, when you are not on the premises.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D0DB3"/>
                </a:solidFill>
              </a:rPr>
              <a:t>Lock your vehicle when it is unoccupied.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D0DB3"/>
                </a:solidFill>
              </a:rPr>
              <a:t>If you see something, say something.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en-US" sz="1400" dirty="0">
              <a:solidFill>
                <a:srgbClr val="0D0DB3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0D0DB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always we are here if you need us.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i="1" dirty="0">
                <a:solidFill>
                  <a:srgbClr val="0D0DB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Sincerely,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i="1" dirty="0">
                <a:solidFill>
                  <a:srgbClr val="0D0DB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Chief M. Schulze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980B249F-8FBB-4C2D-8465-35D5645272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0" t="18362" r="23914" b="18362"/>
          <a:stretch/>
        </p:blipFill>
        <p:spPr>
          <a:xfrm>
            <a:off x="9556455" y="363877"/>
            <a:ext cx="2205559" cy="26650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FC3B07-72B7-45F4-88C8-087AD179AD07}"/>
              </a:ext>
            </a:extLst>
          </p:cNvPr>
          <p:cNvSpPr txBox="1"/>
          <p:nvPr/>
        </p:nvSpPr>
        <p:spPr>
          <a:xfrm>
            <a:off x="5763491" y="6146784"/>
            <a:ext cx="642850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rgbClr val="0D0DB3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1025 CAMPBELL ROAD, HOUSTON, TX 77055  </a:t>
            </a:r>
          </a:p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rgbClr val="0D0DB3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PHONE: 713-465-8323 / EMAIL: DISPATCH@SPRINGVALLEYTX.COM</a:t>
            </a:r>
          </a:p>
        </p:txBody>
      </p:sp>
    </p:spTree>
    <p:extLst>
      <p:ext uri="{BB962C8B-B14F-4D97-AF65-F5344CB8AC3E}">
        <p14:creationId xmlns:p14="http://schemas.microsoft.com/office/powerpoint/2010/main" val="29270735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100000">
              <a:srgbClr val="0D0DB3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FC3B07-72B7-45F4-88C8-087AD179AD07}"/>
              </a:ext>
            </a:extLst>
          </p:cNvPr>
          <p:cNvSpPr txBox="1"/>
          <p:nvPr/>
        </p:nvSpPr>
        <p:spPr>
          <a:xfrm>
            <a:off x="0" y="6488668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>
                <a:solidFill>
                  <a:srgbClr val="0D0DB3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1025 CAMPBELL ROAD,  HOUSTON, TX 77055 / PHONE: 713-465-8323 / EMAIL: DISPATCH@SPRINGVALLEYTX.COM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4D4F247-04AA-418D-ADF1-A30C467360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0" t="18362" r="23914" b="18362"/>
          <a:stretch/>
        </p:blipFill>
        <p:spPr>
          <a:xfrm>
            <a:off x="7744081" y="381999"/>
            <a:ext cx="1943488" cy="23483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EA87C5-D75F-4441-A3B5-0A468EC60079}"/>
              </a:ext>
            </a:extLst>
          </p:cNvPr>
          <p:cNvSpPr txBox="1"/>
          <p:nvPr/>
        </p:nvSpPr>
        <p:spPr>
          <a:xfrm>
            <a:off x="9690026" y="1375999"/>
            <a:ext cx="22998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n w="0">
                  <a:solidFill>
                    <a:schemeClr val="tx1">
                      <a:alpha val="61000"/>
                    </a:schemeClr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COMMUNITY MATTERS.</a:t>
            </a:r>
          </a:p>
          <a:p>
            <a:pPr algn="ctr"/>
            <a:r>
              <a:rPr lang="en-US" sz="1600" b="1" dirty="0">
                <a:ln w="0">
                  <a:solidFill>
                    <a:schemeClr val="tx1">
                      <a:alpha val="61000"/>
                    </a:schemeClr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  WE ARE A TEAM.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1118B29-1AF4-B193-C913-6DF9356DFB0B}"/>
              </a:ext>
            </a:extLst>
          </p:cNvPr>
          <p:cNvSpPr txBox="1">
            <a:spLocks/>
          </p:cNvSpPr>
          <p:nvPr/>
        </p:nvSpPr>
        <p:spPr>
          <a:xfrm>
            <a:off x="0" y="22284"/>
            <a:ext cx="7188052" cy="8035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0D0DB3"/>
                </a:solidFill>
                <a:latin typeface="Agency FB" panose="020B0503020202020204" pitchFamily="34" charset="0"/>
              </a:rPr>
              <a:t>NOVEMBER 2024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C74CA38-5C16-E46E-4E11-A1D3697A66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908288"/>
              </p:ext>
            </p:extLst>
          </p:nvPr>
        </p:nvGraphicFramePr>
        <p:xfrm>
          <a:off x="276943" y="1116185"/>
          <a:ext cx="6812014" cy="225863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sx="102000" sy="102000" algn="tl" rotWithShape="0">
                    <a:srgbClr val="0D0DB3">
                      <a:alpha val="40000"/>
                    </a:srgbClr>
                  </a:outerShdw>
                </a:effectLst>
                <a:tableStyleId>{5C22544A-7EE6-4342-B048-85BDC9FD1C3A}</a:tableStyleId>
              </a:tblPr>
              <a:tblGrid>
                <a:gridCol w="1815733">
                  <a:extLst>
                    <a:ext uri="{9D8B030D-6E8A-4147-A177-3AD203B41FA5}">
                      <a16:colId xmlns:a16="http://schemas.microsoft.com/office/drawing/2014/main" val="1397268744"/>
                    </a:ext>
                  </a:extLst>
                </a:gridCol>
                <a:gridCol w="1179450">
                  <a:extLst>
                    <a:ext uri="{9D8B030D-6E8A-4147-A177-3AD203B41FA5}">
                      <a16:colId xmlns:a16="http://schemas.microsoft.com/office/drawing/2014/main" val="1552433659"/>
                    </a:ext>
                  </a:extLst>
                </a:gridCol>
                <a:gridCol w="3816831">
                  <a:extLst>
                    <a:ext uri="{9D8B030D-6E8A-4147-A177-3AD203B41FA5}">
                      <a16:colId xmlns:a16="http://schemas.microsoft.com/office/drawing/2014/main" val="1207219125"/>
                    </a:ext>
                  </a:extLst>
                </a:gridCol>
              </a:tblGrid>
              <a:tr h="404520">
                <a:tc>
                  <a:txBody>
                    <a:bodyPr/>
                    <a:lstStyle/>
                    <a:p>
                      <a:r>
                        <a:rPr lang="en-US" sz="1800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SPECIAL DAYS FOR THIS MONTH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48014"/>
                  </a:ext>
                </a:extLst>
              </a:tr>
              <a:tr h="3708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rgbClr val="0D0DB3"/>
                          </a:solidFill>
                        </a:rPr>
                        <a:t>NOVEMBER</a:t>
                      </a:r>
                      <a:r>
                        <a:rPr lang="en-US" sz="1500" baseline="0" dirty="0">
                          <a:solidFill>
                            <a:srgbClr val="0D0DB3"/>
                          </a:solidFill>
                        </a:rPr>
                        <a:t> 03, 2024</a:t>
                      </a:r>
                      <a:endParaRPr lang="en-US" sz="1500" dirty="0">
                        <a:solidFill>
                          <a:srgbClr val="0D0DB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D0DB3"/>
                          </a:solidFill>
                        </a:rPr>
                        <a:t>SUNDAY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D0DB3"/>
                          </a:solidFill>
                        </a:rPr>
                        <a:t>DAYLIGHT SAVINGS ENDS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046459"/>
                  </a:ext>
                </a:extLst>
              </a:tr>
              <a:tr h="3708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rgbClr val="0D0DB3"/>
                          </a:solidFill>
                        </a:rPr>
                        <a:t>NOVEMBER</a:t>
                      </a:r>
                      <a:r>
                        <a:rPr lang="en-US" sz="1500" baseline="0" dirty="0">
                          <a:solidFill>
                            <a:srgbClr val="0D0DB3"/>
                          </a:solidFill>
                        </a:rPr>
                        <a:t> 05, 2024</a:t>
                      </a:r>
                      <a:endParaRPr lang="en-US" sz="1500" dirty="0">
                        <a:solidFill>
                          <a:srgbClr val="0D0DB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D0DB3"/>
                          </a:solidFill>
                        </a:rPr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D0DB3"/>
                          </a:solidFill>
                        </a:rPr>
                        <a:t>ELECTION 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1416644"/>
                  </a:ext>
                </a:extLst>
              </a:tr>
              <a:tr h="3708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rgbClr val="0D0DB3"/>
                          </a:solidFill>
                        </a:rPr>
                        <a:t>NOVEMBER</a:t>
                      </a:r>
                      <a:r>
                        <a:rPr lang="en-US" sz="1500" baseline="0" dirty="0">
                          <a:solidFill>
                            <a:srgbClr val="0D0DB3"/>
                          </a:solidFill>
                        </a:rPr>
                        <a:t> 10, 2024</a:t>
                      </a:r>
                      <a:endParaRPr lang="en-US" sz="1500" dirty="0">
                        <a:solidFill>
                          <a:srgbClr val="0D0DB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D0DB3"/>
                          </a:solidFill>
                        </a:rPr>
                        <a:t>SUNDAY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D0DB3"/>
                          </a:solidFill>
                        </a:rPr>
                        <a:t>MARINE CORPS BIRTHDAY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929520"/>
                  </a:ext>
                </a:extLst>
              </a:tr>
              <a:tr h="3708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rgbClr val="0D0DB3"/>
                          </a:solidFill>
                        </a:rPr>
                        <a:t>NOVEMBER</a:t>
                      </a:r>
                      <a:r>
                        <a:rPr lang="en-US" sz="1500" baseline="0" dirty="0">
                          <a:solidFill>
                            <a:srgbClr val="0D0DB3"/>
                          </a:solidFill>
                        </a:rPr>
                        <a:t> 11, 2024</a:t>
                      </a:r>
                      <a:endParaRPr lang="en-US" sz="1500" dirty="0">
                        <a:solidFill>
                          <a:srgbClr val="0D0DB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D0DB3"/>
                          </a:solidFill>
                        </a:rPr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D0DB3"/>
                          </a:solidFill>
                        </a:rPr>
                        <a:t>VETERANS 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638050"/>
                  </a:ext>
                </a:extLst>
              </a:tr>
              <a:tr h="3708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rgbClr val="0D0DB3"/>
                          </a:solidFill>
                        </a:rPr>
                        <a:t>NOVEMBER</a:t>
                      </a:r>
                      <a:r>
                        <a:rPr lang="en-US" sz="1500" baseline="0" dirty="0">
                          <a:solidFill>
                            <a:srgbClr val="0D0DB3"/>
                          </a:solidFill>
                        </a:rPr>
                        <a:t> 28, 2024</a:t>
                      </a:r>
                      <a:endParaRPr lang="en-US" sz="1500" dirty="0">
                        <a:solidFill>
                          <a:srgbClr val="0D0DB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0D0DB3"/>
                          </a:solidFill>
                        </a:rPr>
                        <a:t>THURSDAY</a:t>
                      </a:r>
                      <a:endParaRPr lang="en-US" sz="1600" dirty="0">
                        <a:solidFill>
                          <a:srgbClr val="0D0DB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D0DB3"/>
                          </a:solidFill>
                        </a:rPr>
                        <a:t>THANKSGIVING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6980817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893" y="4212267"/>
            <a:ext cx="2170176" cy="18409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30" y="3810226"/>
            <a:ext cx="2943632" cy="2645073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020" y="3948199"/>
            <a:ext cx="4321580" cy="214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4666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100000">
              <a:srgbClr val="0D0DB3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1DC8CC-323F-410F-B917-AA5551E0E7BA}"/>
              </a:ext>
            </a:extLst>
          </p:cNvPr>
          <p:cNvSpPr txBox="1"/>
          <p:nvPr/>
        </p:nvSpPr>
        <p:spPr>
          <a:xfrm>
            <a:off x="110838" y="205287"/>
            <a:ext cx="71880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0D0DB3"/>
                </a:solidFill>
                <a:latin typeface="Agency FB" panose="020B0503020202020204" pitchFamily="34" charset="0"/>
              </a:rPr>
              <a:t>Suspicious Activity </a:t>
            </a:r>
            <a:endParaRPr lang="en-US" sz="4800" dirty="0">
              <a:solidFill>
                <a:srgbClr val="0D0DB3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E358AE2-AF7D-4A99-9F17-55730A23715F}"/>
              </a:ext>
            </a:extLst>
          </p:cNvPr>
          <p:cNvSpPr txBox="1">
            <a:spLocks/>
          </p:cNvSpPr>
          <p:nvPr/>
        </p:nvSpPr>
        <p:spPr>
          <a:xfrm>
            <a:off x="110838" y="1456933"/>
            <a:ext cx="8759785" cy="43028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600" dirty="0">
              <a:solidFill>
                <a:srgbClr val="0D0DB3"/>
              </a:solidFill>
            </a:endParaRP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D0DB3"/>
                </a:solidFill>
              </a:rPr>
              <a:t>If you observe anything that you may feel is suspicious, you can call our non-emergency line 713-465-8323.</a:t>
            </a:r>
          </a:p>
          <a:p>
            <a:pPr algn="l"/>
            <a:endParaRPr lang="en-US" sz="1600" dirty="0">
              <a:solidFill>
                <a:srgbClr val="0D0DB3"/>
              </a:solidFill>
            </a:endParaRPr>
          </a:p>
          <a:p>
            <a:pPr lvl="2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u="sng" dirty="0">
                <a:solidFill>
                  <a:srgbClr val="0D0DB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 of Suspicious Activity:</a:t>
            </a:r>
            <a:endParaRPr lang="en-US" sz="1400" b="1" u="sng" dirty="0">
              <a:solidFill>
                <a:srgbClr val="0D0DB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sz="1400" dirty="0">
                <a:solidFill>
                  <a:srgbClr val="0D0DB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individual peering into vehicle, to try and locate any valuables left unattended </a:t>
            </a:r>
          </a:p>
          <a:p>
            <a:pPr marL="1257300" lvl="2" indent="-3429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sz="1400" dirty="0">
                <a:solidFill>
                  <a:srgbClr val="0D0DB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individual trying door handles to vehicles, and/or residences to gain access to the vehicle and/or residence</a:t>
            </a:r>
          </a:p>
          <a:p>
            <a:pPr marL="1257300" lvl="2" indent="-3429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sz="1400" dirty="0">
                <a:solidFill>
                  <a:srgbClr val="0D0DB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individual checking front doors of residences to locate any unattended packages, or individuals following delivery trucks to see where the truck is dropping off packages.</a:t>
            </a:r>
          </a:p>
          <a:p>
            <a:pPr marL="1257300" lvl="2" indent="-3429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sz="1400" dirty="0">
                <a:solidFill>
                  <a:srgbClr val="0D0DB3"/>
                </a:solidFill>
              </a:rPr>
              <a:t>A vehicle is parked in an odd location or for a long period of time.</a:t>
            </a:r>
            <a:endParaRPr lang="en-US" sz="1400" dirty="0">
              <a:solidFill>
                <a:srgbClr val="0D0DB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sz="1400" dirty="0">
                <a:solidFill>
                  <a:srgbClr val="0D0DB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our non-emergency number to your cell phone for quick access.</a:t>
            </a:r>
          </a:p>
          <a:p>
            <a:pPr marL="1257300" lvl="2" indent="-3429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sz="1400" dirty="0">
                <a:solidFill>
                  <a:srgbClr val="0D0DB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Give as much detail as possible for the person or vehicle. (color of clothing, type of vehicle, etc.)</a:t>
            </a:r>
          </a:p>
          <a:p>
            <a:pPr marL="1257300" lvl="2" indent="-3429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sz="1400" dirty="0">
                <a:solidFill>
                  <a:srgbClr val="0D0DB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not follow the vehicle or person for your own safety.</a:t>
            </a:r>
          </a:p>
          <a:p>
            <a:pPr marL="1257300" lvl="2" indent="-3429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endParaRPr lang="en-US" sz="1400" dirty="0">
              <a:solidFill>
                <a:srgbClr val="0D0DB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endParaRPr lang="en-US" sz="1500" dirty="0">
              <a:solidFill>
                <a:srgbClr val="0D0DB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FC3B07-72B7-45F4-88C8-087AD179AD07}"/>
              </a:ext>
            </a:extLst>
          </p:cNvPr>
          <p:cNvSpPr txBox="1"/>
          <p:nvPr/>
        </p:nvSpPr>
        <p:spPr>
          <a:xfrm>
            <a:off x="0" y="6488668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>
                <a:solidFill>
                  <a:srgbClr val="0D0DB3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1025 CAMPBELL ROAD, HOUSTON, TX 77055 / PHONE: 713-465-8323 / EMAIL: DISPATCH@SPRINGVALLEYTX.COM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4D4F247-04AA-418D-ADF1-A30C467360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0" t="18362" r="23914" b="18362"/>
          <a:stretch/>
        </p:blipFill>
        <p:spPr>
          <a:xfrm>
            <a:off x="9789211" y="325368"/>
            <a:ext cx="2205559" cy="26650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DEA87C5-D75F-4441-A3B5-0A468EC60079}"/>
              </a:ext>
            </a:extLst>
          </p:cNvPr>
          <p:cNvSpPr txBox="1"/>
          <p:nvPr/>
        </p:nvSpPr>
        <p:spPr>
          <a:xfrm>
            <a:off x="9742062" y="3136612"/>
            <a:ext cx="22998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n w="0">
                  <a:solidFill>
                    <a:schemeClr val="tx1">
                      <a:alpha val="61000"/>
                    </a:schemeClr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COMMUNITY MATTERS.</a:t>
            </a:r>
          </a:p>
          <a:p>
            <a:pPr algn="ctr"/>
            <a:r>
              <a:rPr lang="en-US" sz="1600" b="1" dirty="0">
                <a:ln w="0">
                  <a:solidFill>
                    <a:schemeClr val="tx1">
                      <a:alpha val="61000"/>
                    </a:schemeClr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  WE ARE A TEAM.</a:t>
            </a:r>
          </a:p>
        </p:txBody>
      </p:sp>
      <p:pic>
        <p:nvPicPr>
          <p:cNvPr id="2" name="Picture 1" descr="Porch Pirate | A word cloud featuring &quot;Porch Pirate&quot;. This i… | Flick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745" y="3867581"/>
            <a:ext cx="2959016" cy="234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735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100000">
              <a:srgbClr val="0D0DB3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2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4DBB26-ABC8-40EE-F36D-96009EFB8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72ABEC0-083F-8166-35E3-BACB64AD6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CDB203E-7F3D-89F3-97D7-9D303C741099}"/>
              </a:ext>
            </a:extLst>
          </p:cNvPr>
          <p:cNvSpPr txBox="1">
            <a:spLocks/>
          </p:cNvSpPr>
          <p:nvPr/>
        </p:nvSpPr>
        <p:spPr>
          <a:xfrm>
            <a:off x="1189836" y="85522"/>
            <a:ext cx="5190836" cy="5458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4800" b="1" dirty="0">
                <a:solidFill>
                  <a:srgbClr val="0D0DB3"/>
                </a:solidFill>
                <a:latin typeface="Agency FB" panose="020B0503020202020204" pitchFamily="34" charset="0"/>
              </a:rPr>
              <a:t>SPRING VALLEY POLICE DEPARTMENT</a:t>
            </a:r>
            <a:r>
              <a:rPr lang="en-US" sz="2200" b="1" dirty="0">
                <a:solidFill>
                  <a:srgbClr val="0D0DB3"/>
                </a:solidFill>
                <a:latin typeface="Agency FB" panose="020B0503020202020204" pitchFamily="34" charset="0"/>
              </a:rPr>
              <a:t>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C60D566-458B-A9E5-91B8-3BAC088911DF}"/>
              </a:ext>
            </a:extLst>
          </p:cNvPr>
          <p:cNvSpPr txBox="1">
            <a:spLocks/>
          </p:cNvSpPr>
          <p:nvPr/>
        </p:nvSpPr>
        <p:spPr>
          <a:xfrm>
            <a:off x="998608" y="539991"/>
            <a:ext cx="5190836" cy="5458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8000" b="1" dirty="0">
                <a:solidFill>
                  <a:srgbClr val="0D0DB3"/>
                </a:solidFill>
                <a:latin typeface="Agency FB" panose="020B0503020202020204" pitchFamily="34" charset="0"/>
              </a:rPr>
              <a:t>HILSHIRE VILLAGE</a:t>
            </a:r>
          </a:p>
          <a:p>
            <a:pPr>
              <a:lnSpc>
                <a:spcPct val="120000"/>
              </a:lnSpc>
            </a:pPr>
            <a:endParaRPr lang="en-US" sz="2200" b="1" dirty="0">
              <a:solidFill>
                <a:srgbClr val="0D0DB3"/>
              </a:solidFill>
              <a:latin typeface="Agency FB" panose="020B0503020202020204" pitchFamily="34" charset="0"/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85170D96-0337-8FE7-9842-3DDE036358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0" t="18362" r="23914" b="18362"/>
          <a:stretch/>
        </p:blipFill>
        <p:spPr>
          <a:xfrm>
            <a:off x="8902520" y="358464"/>
            <a:ext cx="2205559" cy="26650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832AA53-051C-ECE2-5D50-EDDCB03F6963}"/>
              </a:ext>
            </a:extLst>
          </p:cNvPr>
          <p:cNvSpPr txBox="1"/>
          <p:nvPr/>
        </p:nvSpPr>
        <p:spPr>
          <a:xfrm>
            <a:off x="8808224" y="3136612"/>
            <a:ext cx="22998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n w="0">
                  <a:solidFill>
                    <a:schemeClr val="tx1">
                      <a:alpha val="61000"/>
                    </a:schemeClr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COMMUNITY MATTERS.</a:t>
            </a:r>
          </a:p>
          <a:p>
            <a:pPr algn="ctr"/>
            <a:r>
              <a:rPr lang="en-US" sz="1600" b="1" dirty="0">
                <a:ln w="0">
                  <a:solidFill>
                    <a:schemeClr val="tx1">
                      <a:alpha val="61000"/>
                    </a:schemeClr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  WE ARE A TEAM.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A5862B-9271-D656-E933-E3161C09FD9C}"/>
              </a:ext>
            </a:extLst>
          </p:cNvPr>
          <p:cNvSpPr txBox="1"/>
          <p:nvPr/>
        </p:nvSpPr>
        <p:spPr>
          <a:xfrm>
            <a:off x="8080185" y="5858306"/>
            <a:ext cx="385022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200" b="1" dirty="0">
                <a:solidFill>
                  <a:srgbClr val="0D0DB3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1025 CAMPBELL ROAD, HOUSTON, TX 77055 </a:t>
            </a:r>
          </a:p>
          <a:p>
            <a:pPr algn="ctr">
              <a:spcAft>
                <a:spcPts val="600"/>
              </a:spcAft>
            </a:pPr>
            <a:r>
              <a:rPr lang="en-US" sz="1200" b="1" dirty="0">
                <a:solidFill>
                  <a:srgbClr val="0D0DB3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 PHONE: 713-465-8323 / EMAIL: DISPATCH@SPRINGVALLEYTX.COM</a:t>
            </a:r>
          </a:p>
        </p:txBody>
      </p:sp>
      <p:pic>
        <p:nvPicPr>
          <p:cNvPr id="2" name="Picture 1" descr="A yellow sign with text and cartoon characters">
            <a:extLst>
              <a:ext uri="{FF2B5EF4-FFF2-40B4-BE49-F238E27FC236}">
                <a16:creationId xmlns:a16="http://schemas.microsoft.com/office/drawing/2014/main" id="{26601260-0CB5-0801-2FA5-E7E7A8E184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04" y="1369945"/>
            <a:ext cx="7926916" cy="49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199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100000">
              <a:srgbClr val="0D0DB3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BFEC660-6AAE-4008-9327-02157C1A930B}"/>
              </a:ext>
            </a:extLst>
          </p:cNvPr>
          <p:cNvSpPr txBox="1">
            <a:spLocks/>
          </p:cNvSpPr>
          <p:nvPr/>
        </p:nvSpPr>
        <p:spPr>
          <a:xfrm>
            <a:off x="1189836" y="85522"/>
            <a:ext cx="5190836" cy="5458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4800" b="1" dirty="0">
                <a:solidFill>
                  <a:srgbClr val="0D0DB3"/>
                </a:solidFill>
                <a:latin typeface="Agency FB" panose="020B0503020202020204" pitchFamily="34" charset="0"/>
              </a:rPr>
              <a:t>SPRING VALLEY POLICE DEPARTMENT</a:t>
            </a:r>
            <a:r>
              <a:rPr lang="en-US" sz="2200" b="1" dirty="0">
                <a:solidFill>
                  <a:srgbClr val="0D0DB3"/>
                </a:solidFill>
                <a:latin typeface="Agency FB" panose="020B0503020202020204" pitchFamily="34" charset="0"/>
              </a:rPr>
              <a:t>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9A2692B-2A30-433B-902D-01DACAEF3468}"/>
              </a:ext>
            </a:extLst>
          </p:cNvPr>
          <p:cNvSpPr txBox="1">
            <a:spLocks/>
          </p:cNvSpPr>
          <p:nvPr/>
        </p:nvSpPr>
        <p:spPr>
          <a:xfrm>
            <a:off x="998608" y="539991"/>
            <a:ext cx="5190836" cy="5458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8000" b="1" dirty="0">
                <a:solidFill>
                  <a:srgbClr val="0D0DB3"/>
                </a:solidFill>
                <a:latin typeface="Agency FB" panose="020B0503020202020204" pitchFamily="34" charset="0"/>
              </a:rPr>
              <a:t>HILSHIRE VILLAGE</a:t>
            </a:r>
          </a:p>
          <a:p>
            <a:pPr>
              <a:lnSpc>
                <a:spcPct val="120000"/>
              </a:lnSpc>
            </a:pPr>
            <a:r>
              <a:rPr lang="en-US" sz="4800" b="1" dirty="0">
                <a:solidFill>
                  <a:srgbClr val="0D0DB3"/>
                </a:solidFill>
                <a:latin typeface="Agency FB" panose="020B0503020202020204" pitchFamily="34" charset="0"/>
              </a:rPr>
              <a:t>CALLS BY TYPE:    10-01-2024 THRU 10-31-2024</a:t>
            </a:r>
            <a:endParaRPr lang="en-US" sz="2200" b="1" dirty="0">
              <a:solidFill>
                <a:srgbClr val="0D0DB3"/>
              </a:solidFill>
              <a:latin typeface="Agency FB" panose="020B0503020202020204" pitchFamily="34" charset="0"/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64D4F247-04AA-418D-ADF1-A30C467360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0" t="18362" r="23914" b="18362"/>
          <a:stretch/>
        </p:blipFill>
        <p:spPr>
          <a:xfrm>
            <a:off x="8902520" y="358464"/>
            <a:ext cx="2205559" cy="26650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DEA87C5-D75F-4441-A3B5-0A468EC60079}"/>
              </a:ext>
            </a:extLst>
          </p:cNvPr>
          <p:cNvSpPr txBox="1"/>
          <p:nvPr/>
        </p:nvSpPr>
        <p:spPr>
          <a:xfrm>
            <a:off x="8808224" y="3136612"/>
            <a:ext cx="22998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n w="0">
                  <a:solidFill>
                    <a:schemeClr val="tx1">
                      <a:alpha val="61000"/>
                    </a:schemeClr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COMMUNITY MATTERS.</a:t>
            </a:r>
          </a:p>
          <a:p>
            <a:pPr algn="ctr"/>
            <a:r>
              <a:rPr lang="en-US" sz="1600" b="1" dirty="0">
                <a:ln w="0">
                  <a:solidFill>
                    <a:schemeClr val="tx1">
                      <a:alpha val="61000"/>
                    </a:schemeClr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  WE ARE A TEAM.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29E084-446C-E4AB-0CCE-1835D4BB8932}"/>
              </a:ext>
            </a:extLst>
          </p:cNvPr>
          <p:cNvSpPr txBox="1"/>
          <p:nvPr/>
        </p:nvSpPr>
        <p:spPr>
          <a:xfrm>
            <a:off x="8080185" y="5858306"/>
            <a:ext cx="385022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200" b="1" dirty="0">
                <a:solidFill>
                  <a:srgbClr val="0D0DB3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1025 CAMPBELL ROAD, HOUSTON, TX 77055 </a:t>
            </a:r>
          </a:p>
          <a:p>
            <a:pPr algn="ctr">
              <a:spcAft>
                <a:spcPts val="600"/>
              </a:spcAft>
            </a:pPr>
            <a:r>
              <a:rPr lang="en-US" sz="1200" b="1" dirty="0">
                <a:solidFill>
                  <a:srgbClr val="0D0DB3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 PHONE: 713-465-8323 / EMAIL: DISPATCH@SPRINGVALLEYTX.COM</a:t>
            </a:r>
          </a:p>
        </p:txBody>
      </p:sp>
      <p:pic>
        <p:nvPicPr>
          <p:cNvPr id="3" name="Picture 2" descr="A table with numbers and text">
            <a:extLst>
              <a:ext uri="{FF2B5EF4-FFF2-40B4-BE49-F238E27FC236}">
                <a16:creationId xmlns:a16="http://schemas.microsoft.com/office/drawing/2014/main" id="{7CF56BEB-3BBF-74D8-6570-96B5E5A5E5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920" y="1481421"/>
            <a:ext cx="3962259" cy="500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8283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100000">
              <a:srgbClr val="0D0DB3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CB66B5-D190-451A-B2ED-1E02F81464EB}"/>
              </a:ext>
            </a:extLst>
          </p:cNvPr>
          <p:cNvSpPr txBox="1"/>
          <p:nvPr/>
        </p:nvSpPr>
        <p:spPr>
          <a:xfrm>
            <a:off x="83127" y="217433"/>
            <a:ext cx="88307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7406D">
                    <a:lumMod val="60000"/>
                    <a:lumOff val="40000"/>
                  </a:srgbClr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NOVEMBER AWARENESS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: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FC3B07-72B7-45F4-88C8-087AD179AD07}"/>
              </a:ext>
            </a:extLst>
          </p:cNvPr>
          <p:cNvSpPr txBox="1"/>
          <p:nvPr/>
        </p:nvSpPr>
        <p:spPr>
          <a:xfrm>
            <a:off x="0" y="6488668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Arial" panose="020B0604020202020204" pitchFamily="34" charset="0"/>
              </a:rPr>
              <a:t>1025 CAMPBELL ROAD,  HOUSTON, TX 77055 / PHONE: 713-465-8323 / EMAIL: DISPATCH@SPRINGVALLEYTX.COM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4D4F247-04AA-418D-ADF1-A30C467360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0" t="18362" r="23914" b="18362"/>
          <a:stretch/>
        </p:blipFill>
        <p:spPr>
          <a:xfrm>
            <a:off x="10205382" y="292645"/>
            <a:ext cx="1673380" cy="20220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EA87C5-D75F-4441-A3B5-0A468EC60079}"/>
              </a:ext>
            </a:extLst>
          </p:cNvPr>
          <p:cNvSpPr txBox="1"/>
          <p:nvPr/>
        </p:nvSpPr>
        <p:spPr>
          <a:xfrm>
            <a:off x="9892145" y="3938353"/>
            <a:ext cx="22998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0">
                  <a:solidFill>
                    <a:prstClr val="white">
                      <a:alpha val="61000"/>
                    </a:prstClr>
                  </a:solidFill>
                </a:ln>
                <a:solidFill>
                  <a:srgbClr val="0D0DB3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Aharoni" panose="02010803020104030203" pitchFamily="2" charset="-79"/>
              </a:rPr>
              <a:t>COMMUNITY MATTERS.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0">
                  <a:solidFill>
                    <a:prstClr val="white">
                      <a:alpha val="61000"/>
                    </a:prstClr>
                  </a:solidFill>
                </a:ln>
                <a:solidFill>
                  <a:srgbClr val="0D0DB3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Aharoni" panose="02010803020104030203" pitchFamily="2" charset="-79"/>
              </a:rPr>
              <a:t>  WE ARE A TEAM.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07614" y="1124267"/>
            <a:ext cx="228458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7406D">
                    <a:lumMod val="60000"/>
                    <a:lumOff val="40000"/>
                  </a:srgbClr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+mn-cs"/>
              </a:rPr>
              <a:t>COLON CANCER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7406D">
                    <a:lumMod val="60000"/>
                    <a:lumOff val="40000"/>
                  </a:srgbClr>
                </a:solidFill>
                <a:effectLst/>
                <a:uLnTx/>
                <a:uFillTx/>
                <a:latin typeface="AR JULIAN" panose="02000000000000000000" pitchFamily="2" charset="0"/>
                <a:ea typeface="+mn-ea"/>
                <a:cs typeface="+mn-cs"/>
              </a:rPr>
              <a:t>Awareness Month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7406D">
                  <a:lumMod val="60000"/>
                  <a:lumOff val="40000"/>
                </a:srgbClr>
              </a:solidFill>
              <a:effectLst/>
              <a:uLnTx/>
              <a:uFillTx/>
              <a:latin typeface="AR JULIAN" panose="02000000000000000000" pitchFamily="2" charset="0"/>
              <a:ea typeface="+mn-ea"/>
              <a:cs typeface="+mn-cs"/>
            </a:endParaRPr>
          </a:p>
        </p:txBody>
      </p:sp>
      <p:pic>
        <p:nvPicPr>
          <p:cNvPr id="4" name="Picture 3" descr="Global Medical Cures™ | COLORECTAL CANCER TESTS SAVE LIV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45" y="1739820"/>
            <a:ext cx="3942721" cy="4673011"/>
          </a:xfrm>
          <a:prstGeom prst="rect">
            <a:avLst/>
          </a:prstGeom>
        </p:spPr>
      </p:pic>
      <p:pic>
        <p:nvPicPr>
          <p:cNvPr id="5" name="Picture 4" descr="Blue ribbon symbol | Free SV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00" y="1739820"/>
            <a:ext cx="3827318" cy="454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7816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100000">
              <a:srgbClr val="0D0DB3"/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81D1EA8-B09B-4156-B85C-F5AF9C4404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796298"/>
              </p:ext>
            </p:extLst>
          </p:nvPr>
        </p:nvGraphicFramePr>
        <p:xfrm>
          <a:off x="469095" y="1796863"/>
          <a:ext cx="6716709" cy="40663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01909">
                  <a:extLst>
                    <a:ext uri="{9D8B030D-6E8A-4147-A177-3AD203B41FA5}">
                      <a16:colId xmlns:a16="http://schemas.microsoft.com/office/drawing/2014/main" val="2237848879"/>
                    </a:ext>
                  </a:extLst>
                </a:gridCol>
                <a:gridCol w="906068">
                  <a:extLst>
                    <a:ext uri="{9D8B030D-6E8A-4147-A177-3AD203B41FA5}">
                      <a16:colId xmlns:a16="http://schemas.microsoft.com/office/drawing/2014/main" val="273384134"/>
                    </a:ext>
                  </a:extLst>
                </a:gridCol>
                <a:gridCol w="1980608">
                  <a:extLst>
                    <a:ext uri="{9D8B030D-6E8A-4147-A177-3AD203B41FA5}">
                      <a16:colId xmlns:a16="http://schemas.microsoft.com/office/drawing/2014/main" val="84159168"/>
                    </a:ext>
                  </a:extLst>
                </a:gridCol>
                <a:gridCol w="280888">
                  <a:extLst>
                    <a:ext uri="{9D8B030D-6E8A-4147-A177-3AD203B41FA5}">
                      <a16:colId xmlns:a16="http://schemas.microsoft.com/office/drawing/2014/main" val="2172215736"/>
                    </a:ext>
                  </a:extLst>
                </a:gridCol>
                <a:gridCol w="947236">
                  <a:extLst>
                    <a:ext uri="{9D8B030D-6E8A-4147-A177-3AD203B41FA5}">
                      <a16:colId xmlns:a16="http://schemas.microsoft.com/office/drawing/2014/main" val="2756215705"/>
                    </a:ext>
                  </a:extLst>
                </a:gridCol>
              </a:tblGrid>
              <a:tr h="48029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2500" b="1" u="sng" kern="1200" dirty="0">
                          <a:solidFill>
                            <a:srgbClr val="0D0DB3"/>
                          </a:solidFill>
                          <a:latin typeface="Agency FB" panose="020B0503020202020204" pitchFamily="34" charset="0"/>
                          <a:ea typeface="+mj-ea"/>
                          <a:cs typeface="+mj-cs"/>
                        </a:rPr>
                        <a:t>EMERGENCY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2500" b="1" u="sng" kern="1200" dirty="0">
                        <a:solidFill>
                          <a:srgbClr val="0D0DB3"/>
                        </a:solidFill>
                        <a:latin typeface="Agency FB" panose="020B0503020202020204" pitchFamily="34" charset="0"/>
                        <a:ea typeface="+mj-ea"/>
                        <a:cs typeface="+mj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2500" b="1" u="sng" kern="1200" dirty="0">
                          <a:solidFill>
                            <a:srgbClr val="0D0DB3"/>
                          </a:solidFill>
                          <a:latin typeface="Agency FB" panose="020B0503020202020204" pitchFamily="34" charset="0"/>
                          <a:ea typeface="+mj-ea"/>
                          <a:cs typeface="+mj-cs"/>
                        </a:rPr>
                        <a:t>NON - EMERGENCY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699342"/>
                  </a:ext>
                </a:extLst>
              </a:tr>
              <a:tr h="298991">
                <a:tc gridSpan="2">
                  <a:txBody>
                    <a:bodyPr/>
                    <a:lstStyle/>
                    <a:p>
                      <a:pPr lvl="1" algn="l" fontAlgn="ctr"/>
                      <a:r>
                        <a:rPr lang="en-US" sz="1200" u="none" strike="noStrike" dirty="0">
                          <a:solidFill>
                            <a:srgbClr val="0D0DB3"/>
                          </a:solidFill>
                          <a:effectLst/>
                        </a:rPr>
                        <a:t>911 - FOR ALL EMERGENCY</a:t>
                      </a:r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vl="1" algn="l" fontAlgn="ctr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1" algn="l" fontAlgn="ctr"/>
                      <a:r>
                        <a:rPr lang="en-US" sz="1200" u="none" strike="noStrike" dirty="0">
                          <a:solidFill>
                            <a:srgbClr val="0D0DB3"/>
                          </a:solidFill>
                          <a:effectLst/>
                        </a:rPr>
                        <a:t>713-465-8323</a:t>
                      </a:r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118413"/>
                  </a:ext>
                </a:extLst>
              </a:tr>
              <a:tr h="322330">
                <a:tc gridSpan="2">
                  <a:txBody>
                    <a:bodyPr/>
                    <a:lstStyle/>
                    <a:p>
                      <a:pPr marL="457200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solidFill>
                            <a:srgbClr val="0D0DB3"/>
                          </a:solidFill>
                          <a:effectLst/>
                        </a:rPr>
                        <a:t>988 – NATIONAL SUICIDE &amp; MENTAL HEALTH</a:t>
                      </a:r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457200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041833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529278"/>
                  </a:ext>
                </a:extLst>
              </a:tr>
              <a:tr h="42979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2500" b="1" u="sng" kern="1200" dirty="0">
                          <a:solidFill>
                            <a:srgbClr val="0D0DB3"/>
                          </a:solidFill>
                          <a:latin typeface="Agency FB" panose="020B0503020202020204" pitchFamily="34" charset="0"/>
                          <a:ea typeface="+mj-ea"/>
                          <a:cs typeface="+mj-cs"/>
                        </a:rPr>
                        <a:t>SPRING VALLEY VILLAGE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2500" b="1" u="sng" kern="1200" dirty="0">
                        <a:solidFill>
                          <a:srgbClr val="0D0DB3"/>
                        </a:solidFill>
                        <a:latin typeface="Agency FB" panose="020B0503020202020204" pitchFamily="34" charset="0"/>
                        <a:ea typeface="+mj-ea"/>
                        <a:cs typeface="+mj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2500" b="1" u="sng" kern="1200" dirty="0">
                          <a:solidFill>
                            <a:srgbClr val="0D0DB3"/>
                          </a:solidFill>
                          <a:latin typeface="Agency FB" panose="020B0503020202020204" pitchFamily="34" charset="0"/>
                          <a:ea typeface="+mj-ea"/>
                          <a:cs typeface="+mj-cs"/>
                        </a:rPr>
                        <a:t>VILLAGE FIRE DEPARTMENT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US" sz="2500" b="1" u="sng" kern="1200" dirty="0">
                        <a:solidFill>
                          <a:srgbClr val="0D0DB3"/>
                        </a:solidFill>
                        <a:latin typeface="Agency FB" panose="020B0503020202020204" pitchFamily="34" charset="0"/>
                        <a:ea typeface="+mj-ea"/>
                        <a:cs typeface="+mj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473143"/>
                  </a:ext>
                </a:extLst>
              </a:tr>
              <a:tr h="369717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200" kern="1200" dirty="0">
                          <a:solidFill>
                            <a:srgbClr val="0D0D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SPRING VALLEY - CITY HALL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kern="1200">
                          <a:solidFill>
                            <a:srgbClr val="0D0D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713-465-8308</a:t>
                      </a:r>
                      <a:endParaRPr lang="en-US" sz="1200" kern="1200" dirty="0">
                        <a:solidFill>
                          <a:srgbClr val="0D0DB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1" algn="l" fontAlgn="ctr"/>
                      <a:r>
                        <a:rPr lang="en-US" sz="1200" u="none" strike="noStrike" dirty="0">
                          <a:solidFill>
                            <a:srgbClr val="0D0DB3"/>
                          </a:solidFill>
                          <a:effectLst/>
                        </a:rPr>
                        <a:t>VILLAGE FIRE DEPARTMENT</a:t>
                      </a:r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vl="1" algn="l" fontAlgn="ctr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200" u="none" strike="noStrike" dirty="0">
                          <a:solidFill>
                            <a:srgbClr val="0D0DB3"/>
                          </a:solidFill>
                          <a:effectLst/>
                        </a:rPr>
                        <a:t>713-465-2323</a:t>
                      </a:r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865085"/>
                  </a:ext>
                </a:extLst>
              </a:tr>
              <a:tr h="301658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200" kern="1200" dirty="0">
                          <a:solidFill>
                            <a:srgbClr val="0D0D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SPRING VALLEY - PD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kern="1200">
                          <a:solidFill>
                            <a:srgbClr val="0D0D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713-465-8323</a:t>
                      </a:r>
                      <a:endParaRPr lang="en-US" sz="1200" kern="1200" dirty="0">
                        <a:solidFill>
                          <a:srgbClr val="0D0DB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1" algn="l" fontAlgn="ctr"/>
                      <a:r>
                        <a:rPr lang="en-US" sz="1200" u="none" strike="noStrike" dirty="0">
                          <a:solidFill>
                            <a:srgbClr val="0D0DB3"/>
                          </a:solidFill>
                          <a:effectLst/>
                        </a:rPr>
                        <a:t>VFD - NON-EMERGENCY </a:t>
                      </a:r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vl="1" algn="l" fontAlgn="ctr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200" u="none" strike="noStrike" dirty="0">
                          <a:solidFill>
                            <a:srgbClr val="0D0DB3"/>
                          </a:solidFill>
                          <a:effectLst/>
                        </a:rPr>
                        <a:t>713-468-7941</a:t>
                      </a:r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979836"/>
                  </a:ext>
                </a:extLst>
              </a:tr>
              <a:tr h="334676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200" kern="1200" dirty="0">
                          <a:solidFill>
                            <a:srgbClr val="0D0D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SPRING VALLEY - PD FAX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kern="1200">
                          <a:solidFill>
                            <a:srgbClr val="0D0D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713-465-3135</a:t>
                      </a:r>
                      <a:endParaRPr lang="en-US" sz="1200" kern="1200" dirty="0">
                        <a:solidFill>
                          <a:srgbClr val="0D0DB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US" sz="2500" b="1" u="sng" kern="1200" dirty="0">
                        <a:solidFill>
                          <a:srgbClr val="0D0DB3"/>
                        </a:solidFill>
                        <a:latin typeface="Agency FB" panose="020B0503020202020204" pitchFamily="34" charset="0"/>
                        <a:ea typeface="+mj-ea"/>
                        <a:cs typeface="+mj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344103"/>
                  </a:ext>
                </a:extLst>
              </a:tr>
              <a:tr h="339365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200" kern="1200" dirty="0">
                          <a:solidFill>
                            <a:srgbClr val="0D0D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SPRING VALLEY - COURT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kern="1200">
                          <a:solidFill>
                            <a:srgbClr val="0D0D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713-465-0333</a:t>
                      </a:r>
                      <a:endParaRPr lang="en-US" sz="1200" kern="1200" dirty="0">
                        <a:solidFill>
                          <a:srgbClr val="0D0DB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3810" marR="3810" marT="3810" marB="0" anchor="ctr">
                    <a:solidFill>
                      <a:srgbClr val="0066FF">
                        <a:alpha val="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691902"/>
                  </a:ext>
                </a:extLst>
              </a:tr>
              <a:tr h="10210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277803"/>
                  </a:ext>
                </a:extLst>
              </a:tr>
              <a:tr h="23425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2500" b="1" u="sng" kern="1200">
                          <a:solidFill>
                            <a:srgbClr val="0D0DB3"/>
                          </a:solidFill>
                          <a:latin typeface="Agency FB" panose="020B0503020202020204" pitchFamily="34" charset="0"/>
                          <a:ea typeface="+mj-ea"/>
                          <a:cs typeface="+mj-cs"/>
                        </a:rPr>
                        <a:t>HILSHIRE </a:t>
                      </a:r>
                      <a:r>
                        <a:rPr lang="en-US" sz="2500" b="1" u="sng" kern="1200" dirty="0">
                          <a:solidFill>
                            <a:srgbClr val="0D0DB3"/>
                          </a:solidFill>
                          <a:latin typeface="Agency FB" panose="020B0503020202020204" pitchFamily="34" charset="0"/>
                          <a:ea typeface="+mj-ea"/>
                          <a:cs typeface="+mj-cs"/>
                        </a:rPr>
                        <a:t>VILLAGE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2500" b="1" u="sng" kern="1200" dirty="0">
                        <a:solidFill>
                          <a:srgbClr val="0D0DB3"/>
                        </a:solidFill>
                        <a:latin typeface="Agency FB" panose="020B0503020202020204" pitchFamily="34" charset="0"/>
                        <a:ea typeface="+mj-ea"/>
                        <a:cs typeface="+mj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517154"/>
                  </a:ext>
                </a:extLst>
              </a:tr>
              <a:tr h="355155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200" u="none" strike="noStrike" dirty="0">
                          <a:solidFill>
                            <a:srgbClr val="0D0DB3"/>
                          </a:solidFill>
                          <a:effectLst/>
                        </a:rPr>
                        <a:t>HILSHIRE VILLAGE – CITY HALL</a:t>
                      </a:r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200" b="0" i="0" u="none" strike="noStrike" dirty="0">
                          <a:solidFill>
                            <a:srgbClr val="0D0DB3"/>
                          </a:solidFill>
                          <a:effectLst/>
                          <a:latin typeface="Calibri" panose="020F0502020204030204" pitchFamily="34" charset="0"/>
                        </a:rPr>
                        <a:t>713-973-1779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825269"/>
                  </a:ext>
                </a:extLst>
              </a:tr>
            </a:tbl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0A2F2A78-6E9B-4996-9FCC-5D2758BAC0DF}"/>
              </a:ext>
            </a:extLst>
          </p:cNvPr>
          <p:cNvSpPr txBox="1">
            <a:spLocks/>
          </p:cNvSpPr>
          <p:nvPr/>
        </p:nvSpPr>
        <p:spPr>
          <a:xfrm>
            <a:off x="0" y="179173"/>
            <a:ext cx="7866845" cy="9275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0D0DB3"/>
                </a:solidFill>
                <a:latin typeface="Agency FB" panose="020B0503020202020204" pitchFamily="34" charset="0"/>
              </a:rPr>
              <a:t>IMPORTANT NUMBERS AT A GLANCE</a:t>
            </a:r>
            <a:endParaRPr lang="en-US" sz="4800" dirty="0">
              <a:solidFill>
                <a:srgbClr val="0D0DB3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FC3B07-72B7-45F4-88C8-087AD179AD07}"/>
              </a:ext>
            </a:extLst>
          </p:cNvPr>
          <p:cNvSpPr txBox="1"/>
          <p:nvPr/>
        </p:nvSpPr>
        <p:spPr>
          <a:xfrm>
            <a:off x="0" y="6488668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>
                <a:solidFill>
                  <a:srgbClr val="0D0DB3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1025 CAMPBELL ROAD, HOUSTON, TX 77055 / PHONE: 713-465-8323 / EMAIL: DISPATCH@SPRINGVALLEYTX.COM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4D4F247-04AA-418D-ADF1-A30C467360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0" t="18362" r="23914" b="18362"/>
          <a:stretch/>
        </p:blipFill>
        <p:spPr>
          <a:xfrm>
            <a:off x="9789211" y="325368"/>
            <a:ext cx="2205559" cy="26650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EA87C5-D75F-4441-A3B5-0A468EC60079}"/>
              </a:ext>
            </a:extLst>
          </p:cNvPr>
          <p:cNvSpPr txBox="1"/>
          <p:nvPr/>
        </p:nvSpPr>
        <p:spPr>
          <a:xfrm>
            <a:off x="9742062" y="3136612"/>
            <a:ext cx="22998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n w="0">
                  <a:solidFill>
                    <a:schemeClr val="tx1">
                      <a:alpha val="61000"/>
                    </a:schemeClr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COMMUNITY MATTERS.</a:t>
            </a:r>
          </a:p>
          <a:p>
            <a:pPr algn="ctr"/>
            <a:r>
              <a:rPr lang="en-US" sz="1600" b="1" dirty="0">
                <a:ln w="0">
                  <a:solidFill>
                    <a:schemeClr val="tx1">
                      <a:alpha val="61000"/>
                    </a:schemeClr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  WE ARE A TEAM.</a:t>
            </a:r>
          </a:p>
        </p:txBody>
      </p:sp>
    </p:spTree>
    <p:extLst>
      <p:ext uri="{BB962C8B-B14F-4D97-AF65-F5344CB8AC3E}">
        <p14:creationId xmlns:p14="http://schemas.microsoft.com/office/powerpoint/2010/main" val="38686256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13530</TotalTime>
  <Words>593</Words>
  <Application>Microsoft Office PowerPoint</Application>
  <PresentationFormat>Widescreen</PresentationFormat>
  <Paragraphs>103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Agency FB</vt:lpstr>
      <vt:lpstr>AR JULIAN</vt:lpstr>
      <vt:lpstr>Arial</vt:lpstr>
      <vt:lpstr>Bahnschrift SemiCondensed</vt:lpstr>
      <vt:lpstr>Britannic Bold</vt:lpstr>
      <vt:lpstr>Calibri</vt:lpstr>
      <vt:lpstr>Calibri Light</vt:lpstr>
      <vt:lpstr>Impact</vt:lpstr>
      <vt:lpstr>Script MT Bold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 VALLEY VILLAGE POLICE DEPARTMENT</dc:title>
  <dc:creator>Mai Luong</dc:creator>
  <cp:lastModifiedBy>Deborah A. Gonzalez</cp:lastModifiedBy>
  <cp:revision>133</cp:revision>
  <cp:lastPrinted>2022-08-01T09:19:45Z</cp:lastPrinted>
  <dcterms:created xsi:type="dcterms:W3CDTF">2022-04-29T05:53:13Z</dcterms:created>
  <dcterms:modified xsi:type="dcterms:W3CDTF">2024-11-01T17:56:57Z</dcterms:modified>
</cp:coreProperties>
</file>